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handoutMasterIdLst>
    <p:handoutMasterId r:id="rId15"/>
  </p:handoutMasterIdLst>
  <p:sldIdLst>
    <p:sldId id="256" r:id="rId4"/>
    <p:sldId id="257" r:id="rId5"/>
    <p:sldId id="265" r:id="rId6"/>
    <p:sldId id="258" r:id="rId7"/>
    <p:sldId id="259" r:id="rId8"/>
    <p:sldId id="266" r:id="rId9"/>
    <p:sldId id="260" r:id="rId10"/>
    <p:sldId id="268" r:id="rId11"/>
    <p:sldId id="267" r:id="rId12"/>
    <p:sldId id="269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60"/>
  </p:normalViewPr>
  <p:slideViewPr>
    <p:cSldViewPr>
      <p:cViewPr>
        <p:scale>
          <a:sx n="76" d="100"/>
          <a:sy n="76" d="100"/>
        </p:scale>
        <p:origin x="-132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06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"/>
          <p:cNvSpPr>
            <a:spLocks/>
          </p:cNvSpPr>
          <p:nvPr userDrawn="1"/>
        </p:nvSpPr>
        <p:spPr bwMode="auto">
          <a:xfrm>
            <a:off x="-38100" y="463550"/>
            <a:ext cx="9182100" cy="6419850"/>
          </a:xfrm>
          <a:custGeom>
            <a:avLst/>
            <a:gdLst/>
            <a:ahLst/>
            <a:cxnLst>
              <a:cxn ang="0">
                <a:pos x="17280" y="12123"/>
              </a:cxn>
              <a:cxn ang="0">
                <a:pos x="0" y="12132"/>
              </a:cxn>
              <a:cxn ang="0">
                <a:pos x="2" y="4163"/>
              </a:cxn>
              <a:cxn ang="0">
                <a:pos x="262" y="3633"/>
              </a:cxn>
              <a:cxn ang="0">
                <a:pos x="567" y="3147"/>
              </a:cxn>
              <a:cxn ang="0">
                <a:pos x="912" y="2704"/>
              </a:cxn>
              <a:cxn ang="0">
                <a:pos x="1295" y="2299"/>
              </a:cxn>
              <a:cxn ang="0">
                <a:pos x="1714" y="1931"/>
              </a:cxn>
              <a:cxn ang="0">
                <a:pos x="2166" y="1602"/>
              </a:cxn>
              <a:cxn ang="0">
                <a:pos x="2649" y="1308"/>
              </a:cxn>
              <a:cxn ang="0">
                <a:pos x="3160" y="1048"/>
              </a:cxn>
              <a:cxn ang="0">
                <a:pos x="3696" y="820"/>
              </a:cxn>
              <a:cxn ang="0">
                <a:pos x="4255" y="623"/>
              </a:cxn>
              <a:cxn ang="0">
                <a:pos x="4835" y="457"/>
              </a:cxn>
              <a:cxn ang="0">
                <a:pos x="5433" y="319"/>
              </a:cxn>
              <a:cxn ang="0">
                <a:pos x="6047" y="207"/>
              </a:cxn>
              <a:cxn ang="0">
                <a:pos x="6673" y="121"/>
              </a:cxn>
              <a:cxn ang="0">
                <a:pos x="7311" y="59"/>
              </a:cxn>
              <a:cxn ang="0">
                <a:pos x="7955" y="19"/>
              </a:cxn>
              <a:cxn ang="0">
                <a:pos x="8605" y="0"/>
              </a:cxn>
              <a:cxn ang="0">
                <a:pos x="9259" y="1"/>
              </a:cxn>
              <a:cxn ang="0">
                <a:pos x="9911" y="20"/>
              </a:cxn>
              <a:cxn ang="0">
                <a:pos x="10562" y="55"/>
              </a:cxn>
              <a:cxn ang="0">
                <a:pos x="11209" y="107"/>
              </a:cxn>
              <a:cxn ang="0">
                <a:pos x="11848" y="172"/>
              </a:cxn>
              <a:cxn ang="0">
                <a:pos x="12477" y="250"/>
              </a:cxn>
              <a:cxn ang="0">
                <a:pos x="13094" y="338"/>
              </a:cxn>
              <a:cxn ang="0">
                <a:pos x="13695" y="435"/>
              </a:cxn>
              <a:cxn ang="0">
                <a:pos x="14280" y="542"/>
              </a:cxn>
              <a:cxn ang="0">
                <a:pos x="14845" y="655"/>
              </a:cxn>
              <a:cxn ang="0">
                <a:pos x="15387" y="772"/>
              </a:cxn>
              <a:cxn ang="0">
                <a:pos x="15904" y="894"/>
              </a:cxn>
              <a:cxn ang="0">
                <a:pos x="16393" y="1019"/>
              </a:cxn>
              <a:cxn ang="0">
                <a:pos x="16853" y="1144"/>
              </a:cxn>
              <a:cxn ang="0">
                <a:pos x="17280" y="1268"/>
              </a:cxn>
              <a:cxn ang="0">
                <a:pos x="17280" y="1980"/>
              </a:cxn>
              <a:cxn ang="0">
                <a:pos x="17280" y="2678"/>
              </a:cxn>
              <a:cxn ang="0">
                <a:pos x="17280" y="3364"/>
              </a:cxn>
              <a:cxn ang="0">
                <a:pos x="17280" y="4043"/>
              </a:cxn>
              <a:cxn ang="0">
                <a:pos x="17280" y="4712"/>
              </a:cxn>
              <a:cxn ang="0">
                <a:pos x="17280" y="5377"/>
              </a:cxn>
              <a:cxn ang="0">
                <a:pos x="17280" y="6038"/>
              </a:cxn>
              <a:cxn ang="0">
                <a:pos x="17280" y="6696"/>
              </a:cxn>
              <a:cxn ang="0">
                <a:pos x="17280" y="7355"/>
              </a:cxn>
              <a:cxn ang="0">
                <a:pos x="17280" y="8015"/>
              </a:cxn>
              <a:cxn ang="0">
                <a:pos x="17280" y="8680"/>
              </a:cxn>
              <a:cxn ang="0">
                <a:pos x="17280" y="9350"/>
              </a:cxn>
              <a:cxn ang="0">
                <a:pos x="17280" y="10027"/>
              </a:cxn>
              <a:cxn ang="0">
                <a:pos x="17280" y="10714"/>
              </a:cxn>
              <a:cxn ang="0">
                <a:pos x="17280" y="11413"/>
              </a:cxn>
              <a:cxn ang="0">
                <a:pos x="17280" y="12123"/>
              </a:cxn>
            </a:cxnLst>
            <a:rect l="0" t="0" r="r" b="b"/>
            <a:pathLst>
              <a:path w="17280" h="12132">
                <a:moveTo>
                  <a:pt x="17280" y="12123"/>
                </a:moveTo>
                <a:lnTo>
                  <a:pt x="0" y="12132"/>
                </a:lnTo>
                <a:lnTo>
                  <a:pt x="2" y="4163"/>
                </a:lnTo>
                <a:lnTo>
                  <a:pt x="262" y="3633"/>
                </a:lnTo>
                <a:lnTo>
                  <a:pt x="567" y="3147"/>
                </a:lnTo>
                <a:lnTo>
                  <a:pt x="912" y="2704"/>
                </a:lnTo>
                <a:lnTo>
                  <a:pt x="1295" y="2299"/>
                </a:lnTo>
                <a:lnTo>
                  <a:pt x="1714" y="1931"/>
                </a:lnTo>
                <a:lnTo>
                  <a:pt x="2166" y="1602"/>
                </a:lnTo>
                <a:lnTo>
                  <a:pt x="2649" y="1308"/>
                </a:lnTo>
                <a:lnTo>
                  <a:pt x="3160" y="1048"/>
                </a:lnTo>
                <a:lnTo>
                  <a:pt x="3696" y="820"/>
                </a:lnTo>
                <a:lnTo>
                  <a:pt x="4255" y="623"/>
                </a:lnTo>
                <a:lnTo>
                  <a:pt x="4835" y="457"/>
                </a:lnTo>
                <a:lnTo>
                  <a:pt x="5433" y="319"/>
                </a:lnTo>
                <a:lnTo>
                  <a:pt x="6047" y="207"/>
                </a:lnTo>
                <a:lnTo>
                  <a:pt x="6673" y="121"/>
                </a:lnTo>
                <a:lnTo>
                  <a:pt x="7311" y="59"/>
                </a:lnTo>
                <a:lnTo>
                  <a:pt x="7955" y="19"/>
                </a:lnTo>
                <a:lnTo>
                  <a:pt x="8605" y="0"/>
                </a:lnTo>
                <a:lnTo>
                  <a:pt x="9259" y="1"/>
                </a:lnTo>
                <a:lnTo>
                  <a:pt x="9911" y="20"/>
                </a:lnTo>
                <a:lnTo>
                  <a:pt x="10562" y="55"/>
                </a:lnTo>
                <a:lnTo>
                  <a:pt x="11209" y="107"/>
                </a:lnTo>
                <a:lnTo>
                  <a:pt x="11848" y="172"/>
                </a:lnTo>
                <a:lnTo>
                  <a:pt x="12477" y="250"/>
                </a:lnTo>
                <a:lnTo>
                  <a:pt x="13094" y="338"/>
                </a:lnTo>
                <a:lnTo>
                  <a:pt x="13695" y="435"/>
                </a:lnTo>
                <a:lnTo>
                  <a:pt x="14280" y="542"/>
                </a:lnTo>
                <a:lnTo>
                  <a:pt x="14845" y="655"/>
                </a:lnTo>
                <a:lnTo>
                  <a:pt x="15387" y="772"/>
                </a:lnTo>
                <a:lnTo>
                  <a:pt x="15904" y="894"/>
                </a:lnTo>
                <a:lnTo>
                  <a:pt x="16393" y="1019"/>
                </a:lnTo>
                <a:lnTo>
                  <a:pt x="16853" y="1144"/>
                </a:lnTo>
                <a:lnTo>
                  <a:pt x="17280" y="1268"/>
                </a:lnTo>
                <a:lnTo>
                  <a:pt x="17280" y="1980"/>
                </a:lnTo>
                <a:lnTo>
                  <a:pt x="17280" y="2678"/>
                </a:lnTo>
                <a:lnTo>
                  <a:pt x="17280" y="3364"/>
                </a:lnTo>
                <a:lnTo>
                  <a:pt x="17280" y="4043"/>
                </a:lnTo>
                <a:lnTo>
                  <a:pt x="17280" y="4712"/>
                </a:lnTo>
                <a:lnTo>
                  <a:pt x="17280" y="5377"/>
                </a:lnTo>
                <a:lnTo>
                  <a:pt x="17280" y="6038"/>
                </a:lnTo>
                <a:lnTo>
                  <a:pt x="17280" y="6696"/>
                </a:lnTo>
                <a:lnTo>
                  <a:pt x="17280" y="7355"/>
                </a:lnTo>
                <a:lnTo>
                  <a:pt x="17280" y="8015"/>
                </a:lnTo>
                <a:lnTo>
                  <a:pt x="17280" y="8680"/>
                </a:lnTo>
                <a:lnTo>
                  <a:pt x="17280" y="9350"/>
                </a:lnTo>
                <a:lnTo>
                  <a:pt x="17280" y="10027"/>
                </a:lnTo>
                <a:lnTo>
                  <a:pt x="17280" y="10714"/>
                </a:lnTo>
                <a:lnTo>
                  <a:pt x="17280" y="11413"/>
                </a:lnTo>
                <a:lnTo>
                  <a:pt x="17280" y="1212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11188646-8CEC-4AE4-B1E7-ADF9D885FD96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 flipV="1">
            <a:off x="-25400" y="4889500"/>
            <a:ext cx="8839200" cy="32766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/>
          <p:cNvSpPr>
            <a:spLocks/>
          </p:cNvSpPr>
          <p:nvPr userDrawn="1"/>
        </p:nvSpPr>
        <p:spPr bwMode="auto">
          <a:xfrm flipV="1">
            <a:off x="-25400" y="4786406"/>
            <a:ext cx="9144000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5"/>
          <p:cNvSpPr>
            <a:spLocks/>
          </p:cNvSpPr>
          <p:nvPr userDrawn="1"/>
        </p:nvSpPr>
        <p:spPr bwMode="auto">
          <a:xfrm>
            <a:off x="1588" y="268288"/>
            <a:ext cx="9142413" cy="1760538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6"/>
          <p:cNvSpPr>
            <a:spLocks/>
          </p:cNvSpPr>
          <p:nvPr userDrawn="1"/>
        </p:nvSpPr>
        <p:spPr bwMode="auto">
          <a:xfrm>
            <a:off x="523875" y="190500"/>
            <a:ext cx="8620125" cy="16589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892175" y="169862"/>
            <a:ext cx="8251826" cy="1679671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533400" y="322262"/>
            <a:ext cx="8610600" cy="15827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-10274" y="4572000"/>
            <a:ext cx="9154274" cy="2310441"/>
          </a:xfrm>
          <a:custGeom>
            <a:avLst/>
            <a:gdLst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2885326"/>
              <a:gd name="connsiteX1" fmla="*/ 3996647 w 9154274"/>
              <a:gd name="connsiteY1" fmla="*/ 1890445 h 2885326"/>
              <a:gd name="connsiteX2" fmla="*/ 9154274 w 9154274"/>
              <a:gd name="connsiteY2" fmla="*/ 0 h 2885326"/>
              <a:gd name="connsiteX3" fmla="*/ 9154274 w 9154274"/>
              <a:gd name="connsiteY3" fmla="*/ 2476072 h 2885326"/>
              <a:gd name="connsiteX4" fmla="*/ 0 w 9154274"/>
              <a:gd name="connsiteY4" fmla="*/ 2455524 h 2885326"/>
              <a:gd name="connsiteX5" fmla="*/ 0 w 9154274"/>
              <a:gd name="connsiteY5" fmla="*/ 1202077 h 2885326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274" h="2476072">
                <a:moveTo>
                  <a:pt x="0" y="1202077"/>
                </a:moveTo>
                <a:cubicBezTo>
                  <a:pt x="875016" y="1451225"/>
                  <a:pt x="2273156" y="1880171"/>
                  <a:pt x="3996647" y="1890445"/>
                </a:cubicBezTo>
                <a:cubicBezTo>
                  <a:pt x="7798941" y="1960652"/>
                  <a:pt x="8793822" y="505146"/>
                  <a:pt x="9154274" y="0"/>
                </a:cubicBezTo>
                <a:lnTo>
                  <a:pt x="9154274" y="2476072"/>
                </a:lnTo>
                <a:lnTo>
                  <a:pt x="0" y="2455524"/>
                </a:lnTo>
                <a:cubicBezTo>
                  <a:pt x="3425" y="2027434"/>
                  <a:pt x="6849" y="1599344"/>
                  <a:pt x="0" y="120207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flipV="1">
            <a:off x="0" y="4114800"/>
            <a:ext cx="8991600" cy="3810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 flipV="1">
            <a:off x="0" y="4571999"/>
            <a:ext cx="9144000" cy="32511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89243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Male and Female Walking Times</a:t>
            </a:r>
            <a:endParaRPr lang="en-US" sz="4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8458364" cy="327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We determined that there is a difference in walking times between male and female.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To further investigate this we would change our hypothesis test to:</a:t>
            </a:r>
          </a:p>
          <a:p>
            <a:pPr marL="800100" lvl="3" indent="-342900"/>
            <a:r>
              <a:rPr lang="en-US" dirty="0">
                <a:solidFill>
                  <a:schemeClr val="tx1"/>
                </a:solidFill>
              </a:rPr>
              <a:t>Ho: µ</a:t>
            </a:r>
            <a:r>
              <a:rPr lang="en-US" baseline="-25000" dirty="0">
                <a:solidFill>
                  <a:schemeClr val="tx1"/>
                </a:solidFill>
              </a:rPr>
              <a:t>1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chemeClr val="tx1"/>
                </a:solidFill>
              </a:rPr>
              <a:t>µ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</a:p>
          <a:p>
            <a:pPr marL="800100" lvl="3" indent="-342900"/>
            <a:r>
              <a:rPr lang="en-US" dirty="0">
                <a:solidFill>
                  <a:schemeClr val="tx1"/>
                </a:solidFill>
              </a:rPr>
              <a:t>Ha: µ</a:t>
            </a:r>
            <a:r>
              <a:rPr lang="en-US" baseline="-25000" dirty="0">
                <a:solidFill>
                  <a:schemeClr val="tx1"/>
                </a:solidFill>
              </a:rPr>
              <a:t>1 </a:t>
            </a:r>
            <a:r>
              <a:rPr lang="en-US" dirty="0" smtClean="0">
                <a:solidFill>
                  <a:schemeClr val="tx1"/>
                </a:solidFill>
              </a:rPr>
              <a:t>&lt; µ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sz="2400" baseline="-25000" dirty="0">
              <a:solidFill>
                <a:schemeClr val="tx1"/>
              </a:solidFill>
            </a:endParaRPr>
          </a:p>
          <a:p>
            <a:pPr marL="342900" lvl="2" indent="-342900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If we failed to reject this null, we would then test </a:t>
            </a:r>
          </a:p>
          <a:p>
            <a:pPr marL="800100" lvl="3" indent="-342900"/>
            <a:r>
              <a:rPr lang="en-US" dirty="0">
                <a:solidFill>
                  <a:schemeClr val="tx1"/>
                </a:solidFill>
              </a:rPr>
              <a:t>Ho: µ</a:t>
            </a:r>
            <a:r>
              <a:rPr lang="en-US" baseline="-25000" dirty="0">
                <a:solidFill>
                  <a:schemeClr val="tx1"/>
                </a:solidFill>
              </a:rPr>
              <a:t>1 </a:t>
            </a:r>
            <a:r>
              <a:rPr lang="en-US" dirty="0">
                <a:solidFill>
                  <a:schemeClr val="tx1"/>
                </a:solidFill>
              </a:rPr>
              <a:t>= µ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  <a:p>
            <a:pPr marL="800100" lvl="3" indent="-342900"/>
            <a:r>
              <a:rPr lang="en-US" dirty="0">
                <a:solidFill>
                  <a:schemeClr val="tx1"/>
                </a:solidFill>
              </a:rPr>
              <a:t>Ha: µ</a:t>
            </a:r>
            <a:r>
              <a:rPr lang="en-US" baseline="-25000" dirty="0">
                <a:solidFill>
                  <a:schemeClr val="tx1"/>
                </a:solidFill>
              </a:rPr>
              <a:t>1 </a:t>
            </a:r>
            <a:r>
              <a:rPr lang="en-US" dirty="0" smtClean="0">
                <a:solidFill>
                  <a:schemeClr val="tx1"/>
                </a:solidFill>
              </a:rPr>
              <a:t>&gt; µ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We would do both tests to determine which gender walked more.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2" indent="-342900"/>
            <a:endParaRPr lang="en-US" sz="2000" dirty="0">
              <a:solidFill>
                <a:schemeClr val="tx1"/>
              </a:solidFill>
            </a:endParaRPr>
          </a:p>
          <a:p>
            <a:pPr marL="342900" lvl="2" indent="-342900"/>
            <a:endParaRPr lang="en-US" sz="22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7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1) If you were to redo this project, what would you do differently and why?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would reduce our study to single male and female students.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Perhaps we would have this be an online survey.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would try a systematic sampling method.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 Since you will probably not take any direct action, who could use the results of your project and how could they use them?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developers in the area could use this data to know were to build male and female housing.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) What did you learn about your research question as a result of this project</a:t>
            </a:r>
            <a:r>
              <a:rPr lang="en-US" dirty="0" smtClean="0">
                <a:solidFill>
                  <a:schemeClr val="tx1"/>
                </a:solidFill>
              </a:rPr>
              <a:t>?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could redefine our Ha: so that we have a greater than test. We could then use this to determined which gender walks more.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5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Design the Study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As a team we wondered if males or females walked more. The more we thought and discussed this, the more we realized that this was a very broad subject matter. After much thought, we decided on a research question:</a:t>
            </a:r>
          </a:p>
          <a:p>
            <a:pPr lvl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Is there a relationship between gender and walking time to school?</a:t>
            </a:r>
          </a:p>
          <a:p>
            <a:pPr lvl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Ho: There is no difference between gender and walking times.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Ho: µ</a:t>
            </a:r>
            <a:r>
              <a:rPr lang="en-US" sz="2400" baseline="-25000" dirty="0">
                <a:solidFill>
                  <a:schemeClr val="tx1"/>
                </a:solidFill>
              </a:rPr>
              <a:t>1 </a:t>
            </a:r>
            <a:r>
              <a:rPr lang="en-US" sz="2400" dirty="0">
                <a:solidFill>
                  <a:schemeClr val="tx1"/>
                </a:solidFill>
              </a:rPr>
              <a:t>= </a:t>
            </a:r>
            <a:r>
              <a:rPr lang="en-US" sz="2400" dirty="0" smtClean="0">
                <a:solidFill>
                  <a:schemeClr val="tx1"/>
                </a:solidFill>
              </a:rPr>
              <a:t>µ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Ha: There is a difference between gender and walking times.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Ha: µ</a:t>
            </a:r>
            <a:r>
              <a:rPr lang="en-US" sz="2400" baseline="-25000" dirty="0">
                <a:solidFill>
                  <a:schemeClr val="tx1"/>
                </a:solidFill>
              </a:rPr>
              <a:t>1 </a:t>
            </a:r>
            <a:r>
              <a:rPr lang="en-US" sz="2400" dirty="0">
                <a:solidFill>
                  <a:schemeClr val="tx1"/>
                </a:solidFill>
              </a:rPr>
              <a:t>≠ </a:t>
            </a:r>
            <a:r>
              <a:rPr lang="en-US" sz="2400" dirty="0" smtClean="0">
                <a:solidFill>
                  <a:schemeClr val="tx1"/>
                </a:solidFill>
              </a:rPr>
              <a:t>µ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Level of significance: 0.05</a:t>
            </a:r>
            <a:endParaRPr lang="en-US" sz="26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2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Design the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Study –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determined to sample 25 people in each of The Ricks, Austin, Smith, Clark, and Benson buildings.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 used the stratified sampling method.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Each individual would be asked if they walked to school, and if so we would record their gender and walking time.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30480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1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surveyed 69 Females and 56 Males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Approximately 30% of those surveyed did not walk to school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242887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2852738" cy="205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10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average female walking time was 9.957 minutes, with a standard deviation of 3.969. The average male walking time was 12.214 with a standard deviation of 5.219. The calculated T-Value was -2.671. The calculated P-Value was .008. This is well below our level of significance of .05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62400"/>
            <a:ext cx="531653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27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39" y="1426313"/>
            <a:ext cx="5663761" cy="269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14800"/>
            <a:ext cx="566167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63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Our data met all the requirements for a hypothesis test. Our sample size was large, and therefore we used the Central Limit Theorem to determine that our sample means are are normally distributed.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7620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18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Is there a relationship between gender and walking time to school?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Two sample T-test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</a:t>
            </a:r>
            <a:r>
              <a:rPr lang="en-US" dirty="0">
                <a:solidFill>
                  <a:schemeClr val="tx1"/>
                </a:solidFill>
              </a:rPr>
              <a:t>: There is no difference between gender and walking </a:t>
            </a:r>
            <a:r>
              <a:rPr lang="en-US" dirty="0" smtClean="0">
                <a:solidFill>
                  <a:schemeClr val="tx1"/>
                </a:solidFill>
              </a:rPr>
              <a:t>times.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Ho: µ</a:t>
            </a:r>
            <a:r>
              <a:rPr lang="en-US" baseline="-25000" dirty="0">
                <a:solidFill>
                  <a:schemeClr val="tx1"/>
                </a:solidFill>
              </a:rPr>
              <a:t>1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chemeClr val="tx1"/>
                </a:solidFill>
              </a:rPr>
              <a:t>µ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Ha: There is a difference between gender and walking </a:t>
            </a:r>
            <a:r>
              <a:rPr lang="en-US" dirty="0" smtClean="0">
                <a:solidFill>
                  <a:schemeClr val="tx1"/>
                </a:solidFill>
              </a:rPr>
              <a:t>times.</a:t>
            </a:r>
            <a:endParaRPr lang="en-US" sz="2200" b="1" dirty="0">
              <a:solidFill>
                <a:schemeClr val="tx1"/>
              </a:solidFill>
            </a:endParaRP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Ha: µ</a:t>
            </a:r>
            <a:r>
              <a:rPr lang="en-US" sz="2000" baseline="-25000" dirty="0">
                <a:solidFill>
                  <a:schemeClr val="tx1"/>
                </a:solidFill>
              </a:rPr>
              <a:t>1 </a:t>
            </a:r>
            <a:r>
              <a:rPr lang="en-US" sz="2000" dirty="0">
                <a:solidFill>
                  <a:schemeClr val="tx1"/>
                </a:solidFill>
              </a:rPr>
              <a:t>≠ </a:t>
            </a:r>
            <a:r>
              <a:rPr lang="en-US" sz="2000" dirty="0" smtClean="0">
                <a:solidFill>
                  <a:schemeClr val="tx1"/>
                </a:solidFill>
              </a:rPr>
              <a:t>µ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Alpha level: .05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T= -2.671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P=.008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.008&lt;.05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 therefore reject the null.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There is sufficient evidence to suggest that there is a difference between walking times to school and gender.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28384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81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5268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B852922-DE84-443C-ACF9-B65630A64A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TS010385268</Template>
  <TotalTime>158</TotalTime>
  <Words>595</Words>
  <Application>Microsoft Macintosh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TS010385268</vt:lpstr>
      <vt:lpstr>Custom Design</vt:lpstr>
      <vt:lpstr>Male and Female Walking Times</vt:lpstr>
      <vt:lpstr>Design the Study</vt:lpstr>
      <vt:lpstr>Design the Study – cont.</vt:lpstr>
      <vt:lpstr>Collect the Data</vt:lpstr>
      <vt:lpstr>Describe the Data</vt:lpstr>
      <vt:lpstr>Histograms</vt:lpstr>
      <vt:lpstr>Make Inference</vt:lpstr>
      <vt:lpstr>Make Inference</vt:lpstr>
      <vt:lpstr>Make Inference</vt:lpstr>
      <vt:lpstr>Further Investigation</vt:lpstr>
      <vt:lpstr>Take action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Justin Heber</dc:creator>
  <cp:lastModifiedBy>Kaleb Bloxham Nygaard</cp:lastModifiedBy>
  <cp:revision>19</cp:revision>
  <dcterms:created xsi:type="dcterms:W3CDTF">2013-03-26T01:16:12Z</dcterms:created>
  <dcterms:modified xsi:type="dcterms:W3CDTF">2014-03-01T02:21:56Z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TC103852689990</vt:lpwstr>
  </property>
</Properties>
</file>